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4" r:id="rId4"/>
    <p:sldId id="261" r:id="rId5"/>
    <p:sldId id="289" r:id="rId6"/>
    <p:sldId id="311" r:id="rId7"/>
    <p:sldId id="313" r:id="rId8"/>
    <p:sldId id="315" r:id="rId9"/>
    <p:sldId id="317" r:id="rId10"/>
    <p:sldId id="295" r:id="rId11"/>
    <p:sldId id="297" r:id="rId12"/>
    <p:sldId id="299" r:id="rId13"/>
    <p:sldId id="301" r:id="rId14"/>
    <p:sldId id="304" r:id="rId15"/>
    <p:sldId id="306" r:id="rId16"/>
    <p:sldId id="308" r:id="rId17"/>
    <p:sldId id="31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08720"/>
            <a:ext cx="66967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«</a:t>
            </a:r>
            <a:r>
              <a:rPr lang="ru-RU" sz="3600" b="1" i="1" dirty="0"/>
              <a:t>И</a:t>
            </a:r>
            <a:r>
              <a:rPr lang="ru-RU" sz="3600" b="1" dirty="0"/>
              <a:t>спользование методов и приемов эвристической технологии при решении логических задач на уроках математики в начальных классах</a:t>
            </a:r>
            <a:r>
              <a:rPr lang="ru-RU" sz="3600" b="1" dirty="0" smtClean="0"/>
              <a:t>»</a:t>
            </a:r>
          </a:p>
          <a:p>
            <a:pPr algn="ctr"/>
            <a:endParaRPr lang="ru-RU" sz="1200" b="1" dirty="0"/>
          </a:p>
          <a:p>
            <a:pPr algn="ctr"/>
            <a:endParaRPr lang="ru-RU" sz="1200" b="1" dirty="0" smtClean="0"/>
          </a:p>
          <a:p>
            <a:pPr algn="r"/>
            <a:r>
              <a:rPr lang="ru-RU" b="1" dirty="0" smtClean="0"/>
              <a:t>Учитель начальных классов</a:t>
            </a:r>
          </a:p>
          <a:p>
            <a:pPr algn="r"/>
            <a:r>
              <a:rPr lang="ru-RU" b="1" dirty="0" smtClean="0"/>
              <a:t> МОУ «ТУРОЧАКСКАЯ СОШ им </a:t>
            </a:r>
            <a:r>
              <a:rPr lang="ru-RU" b="1" dirty="0" err="1" smtClean="0"/>
              <a:t>Я.И.Баляева</a:t>
            </a:r>
            <a:r>
              <a:rPr lang="ru-RU" b="1" dirty="0" smtClean="0"/>
              <a:t>»</a:t>
            </a:r>
          </a:p>
          <a:p>
            <a:pPr algn="r"/>
            <a:r>
              <a:rPr lang="ru-RU" b="1" dirty="0" smtClean="0"/>
              <a:t>Алексеева М.В.</a:t>
            </a:r>
            <a:endParaRPr lang="ru-RU" dirty="0"/>
          </a:p>
          <a:p>
            <a:pPr algn="ctr"/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indent="0" algn="just" eaLnBrk="1" hangingPunct="1">
              <a:lnSpc>
                <a:spcPct val="115000"/>
              </a:lnSpc>
              <a:buFont typeface="Arial" charset="0"/>
              <a:buNone/>
            </a:pPr>
            <a:r>
              <a:rPr lang="ru-RU" sz="3000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	Логические задачи являются оптимальным средством развития творческого мышления и эвристической деятельности школьников. При решении логических задач используется ряд эвристических приемов, которые могут быть сформированы у школьников на уроках математики. </a:t>
            </a:r>
            <a:endParaRPr lang="ru-RU" sz="2600" dirty="0" smtClean="0">
              <a:ea typeface="Calibri" pitchFamily="34" charset="0"/>
              <a:cs typeface="Times New Roman" pitchFamily="18" charset="0"/>
            </a:endParaRPr>
          </a:p>
          <a:p>
            <a:pPr indent="0" eaLnBrk="1" hangingPunct="1"/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14867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Прием </a:t>
            </a:r>
            <a:r>
              <a:rPr lang="ru-RU" b="1" dirty="0" err="1"/>
              <a:t>переструктурирования</a:t>
            </a:r>
            <a:r>
              <a:rPr lang="ru-RU" b="1" dirty="0"/>
              <a:t> задачи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ln>
            <a:miter lim="800000"/>
            <a:headEnd/>
            <a:tailEnd/>
          </a:ln>
          <a:extLst/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Переструктурирование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заключается в изменении расположения уже имеющихся элементов задачи путем их перестановки или перегруппировки.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Акробат и собачонка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Весят два пустых бочонка.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Шустрый пес без акробата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Весит два мотка шпагата.</a:t>
            </a:r>
          </a:p>
          <a:p>
            <a:pPr marL="2628900" lvl="6" indent="0">
              <a:buFont typeface="Arial" pitchFamily="34" charset="0"/>
              <a:buNone/>
              <a:defRPr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 с одним мотком ягненок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Весит, видите, бочонок.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Сколько весит акробат </a:t>
            </a:r>
          </a:p>
          <a:p>
            <a:pPr marL="2628900" lvl="6" indent="0">
              <a:buFont typeface="Arial" pitchFamily="34" charset="0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пересчете на ягнят?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9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Изобразим условия наглядно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507413" cy="58054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 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 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/>
              <a:t> </a:t>
            </a:r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  <a:p>
            <a:pPr marL="0" indent="0" eaLnBrk="1" hangingPunct="1">
              <a:buFont typeface="Arial" charset="0"/>
              <a:buNone/>
            </a:pP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Итак, А = 2Я, акробат весит столько же, сколько и два ягненка. Задача решена.</a:t>
            </a:r>
          </a:p>
        </p:txBody>
      </p:sp>
      <p:pic>
        <p:nvPicPr>
          <p:cNvPr id="9220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981075"/>
            <a:ext cx="46482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38940"/>
          <a:stretch>
            <a:fillRect/>
          </a:stretch>
        </p:blipFill>
        <p:spPr bwMode="auto">
          <a:xfrm>
            <a:off x="5678488" y="4191000"/>
            <a:ext cx="240188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496888" y="4333875"/>
            <a:ext cx="3933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4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Приемы моделирования</a:t>
            </a:r>
            <a:endParaRPr lang="ru-RU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 В начальных классах мы предлагаем обучать приемам моделирования на таких доступных школьникам примерах, как таблицы, схемы, графы и т.п. Эти примеры имеют, быть может, не столько математическое, сколько общеинтеллектуальное, эвристическое значение. Рассмотрим различные приемы моделирования на конкретных задачах.</a:t>
            </a:r>
          </a:p>
        </p:txBody>
      </p:sp>
    </p:spTree>
    <p:extLst>
      <p:ext uri="{BB962C8B-B14F-4D97-AF65-F5344CB8AC3E}">
        <p14:creationId xmlns:p14="http://schemas.microsoft.com/office/powerpoint/2010/main" val="12788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1. Прием моделирования на полупрямой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528638" y="2087563"/>
            <a:ext cx="8435975" cy="5662612"/>
          </a:xfrm>
        </p:spPr>
        <p:txBody>
          <a:bodyPr/>
          <a:lstStyle/>
          <a:p>
            <a:pPr eaLnBrk="1" hangingPunct="1"/>
            <a:r>
              <a:rPr lang="ru-RU" b="1" smtClean="0"/>
              <a:t>Задача</a:t>
            </a:r>
            <a:r>
              <a:rPr lang="ru-RU" smtClean="0"/>
              <a:t>. На вечеринку собрались четверо друзей: Аня, Вика, Миша и Коля. Коля пришел раньше Ани, но не был первым. Определите, в какой последовательности друзья приходили к месту встречи, если Вика пришла последней.</a:t>
            </a:r>
          </a:p>
        </p:txBody>
      </p:sp>
    </p:spTree>
    <p:extLst>
      <p:ext uri="{BB962C8B-B14F-4D97-AF65-F5344CB8AC3E}">
        <p14:creationId xmlns:p14="http://schemas.microsoft.com/office/powerpoint/2010/main" val="5770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2238375" y="2509838"/>
            <a:ext cx="5954713" cy="7937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17738" y="3514725"/>
            <a:ext cx="5954712" cy="7938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251075" y="4500563"/>
            <a:ext cx="5956300" cy="7937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238375" y="5508625"/>
            <a:ext cx="5954713" cy="7938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Заголовок 1"/>
          <p:cNvSpPr>
            <a:spLocks noGrp="1"/>
          </p:cNvSpPr>
          <p:nvPr>
            <p:ph type="title"/>
          </p:nvPr>
        </p:nvSpPr>
        <p:spPr>
          <a:xfrm>
            <a:off x="1908175" y="476250"/>
            <a:ext cx="4041775" cy="1143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  <p:sp>
        <p:nvSpPr>
          <p:cNvPr id="8" name="Блок-схема: узел 7"/>
          <p:cNvSpPr/>
          <p:nvPr/>
        </p:nvSpPr>
        <p:spPr>
          <a:xfrm>
            <a:off x="1958975" y="2339975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127500" y="2349500"/>
            <a:ext cx="257175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5803900" y="2339975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979613" y="3362325"/>
            <a:ext cx="258762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2830513" y="3362325"/>
            <a:ext cx="258762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4140200" y="3357563"/>
            <a:ext cx="258763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811838" y="3348038"/>
            <a:ext cx="258762" cy="296862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1979613" y="4356100"/>
            <a:ext cx="258762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1979613" y="5365750"/>
            <a:ext cx="258762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2809875" y="4356100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2830513" y="5365750"/>
            <a:ext cx="258762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4140200" y="4356100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4117975" y="5365750"/>
            <a:ext cx="258763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5854700" y="4356100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5826125" y="5373688"/>
            <a:ext cx="258763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7553325" y="4356100"/>
            <a:ext cx="258763" cy="296863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7553325" y="5365750"/>
            <a:ext cx="258763" cy="29527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60" name="TextBox 28"/>
          <p:cNvSpPr txBox="1">
            <a:spLocks noChangeArrowheads="1"/>
          </p:cNvSpPr>
          <p:nvPr/>
        </p:nvSpPr>
        <p:spPr bwMode="auto">
          <a:xfrm>
            <a:off x="4046538" y="2636838"/>
            <a:ext cx="2470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К          А</a:t>
            </a:r>
          </a:p>
        </p:txBody>
      </p:sp>
      <p:sp>
        <p:nvSpPr>
          <p:cNvPr id="14361" name="TextBox 33"/>
          <p:cNvSpPr txBox="1">
            <a:spLocks noChangeArrowheads="1"/>
          </p:cNvSpPr>
          <p:nvPr/>
        </p:nvSpPr>
        <p:spPr bwMode="auto">
          <a:xfrm>
            <a:off x="3995738" y="3657600"/>
            <a:ext cx="2470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К          А</a:t>
            </a:r>
          </a:p>
        </p:txBody>
      </p:sp>
      <p:sp>
        <p:nvSpPr>
          <p:cNvPr id="14362" name="TextBox 34"/>
          <p:cNvSpPr txBox="1">
            <a:spLocks noChangeArrowheads="1"/>
          </p:cNvSpPr>
          <p:nvPr/>
        </p:nvSpPr>
        <p:spPr bwMode="auto">
          <a:xfrm>
            <a:off x="4067175" y="4581525"/>
            <a:ext cx="414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К          А           В</a:t>
            </a:r>
          </a:p>
        </p:txBody>
      </p:sp>
      <p:sp>
        <p:nvSpPr>
          <p:cNvPr id="14363" name="TextBox 35"/>
          <p:cNvSpPr txBox="1">
            <a:spLocks noChangeArrowheads="1"/>
          </p:cNvSpPr>
          <p:nvPr/>
        </p:nvSpPr>
        <p:spPr bwMode="auto">
          <a:xfrm>
            <a:off x="2555875" y="5600700"/>
            <a:ext cx="5803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М        К          А           В</a:t>
            </a:r>
          </a:p>
        </p:txBody>
      </p:sp>
      <p:sp>
        <p:nvSpPr>
          <p:cNvPr id="14364" name="TextBox 32"/>
          <p:cNvSpPr txBox="1">
            <a:spLocks noChangeArrowheads="1"/>
          </p:cNvSpPr>
          <p:nvPr/>
        </p:nvSpPr>
        <p:spPr bwMode="auto">
          <a:xfrm>
            <a:off x="1116013" y="2205038"/>
            <a:ext cx="719137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А)</a:t>
            </a: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>
                <a:latin typeface="Times New Roman" pitchFamily="18" charset="0"/>
                <a:cs typeface="Times New Roman" pitchFamily="18" charset="0"/>
              </a:rPr>
              <a:t>Б)</a:t>
            </a: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>
                <a:latin typeface="Times New Roman" pitchFamily="18" charset="0"/>
                <a:cs typeface="Times New Roman" pitchFamily="18" charset="0"/>
              </a:rPr>
              <a:t>В)</a:t>
            </a: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>
                <a:latin typeface="Times New Roman" pitchFamily="18" charset="0"/>
                <a:cs typeface="Times New Roman" pitchFamily="18" charset="0"/>
              </a:rPr>
              <a:t>Г)</a:t>
            </a:r>
          </a:p>
          <a:p>
            <a:pPr eaLnBrk="1" hangingPunct="1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Алгоритм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58888" y="3716338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7652" name="Прямоугольник 6"/>
          <p:cNvSpPr>
            <a:spLocks noChangeArrowheads="1"/>
          </p:cNvSpPr>
          <p:nvPr/>
        </p:nvSpPr>
        <p:spPr bwMode="auto">
          <a:xfrm>
            <a:off x="468313" y="1125538"/>
            <a:ext cx="7920037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3200">
                <a:latin typeface="Times New Roman" pitchFamily="18" charset="0"/>
                <a:cs typeface="Times New Roman" pitchFamily="18" charset="0"/>
              </a:rPr>
              <a:t>Задача: Небольшой воинский отряд подошел к реке, через которую необходимо было переправиться. Мост сломан, а река глубока. Как быть? Вдруг офицер замечает у берега двух мальчиков, забавляющихся на лодке. Но лодка так мала, что на ней может переправиться только один солдат или только два мальчика - не больше! Однако все солдаты переправились через реку на этой лодке. Каким образом?</a:t>
            </a:r>
          </a:p>
        </p:txBody>
      </p:sp>
    </p:spTree>
    <p:extLst>
      <p:ext uri="{BB962C8B-B14F-4D97-AF65-F5344CB8AC3E}">
        <p14:creationId xmlns:p14="http://schemas.microsoft.com/office/powerpoint/2010/main" val="44704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>Результат  </a:t>
            </a:r>
            <a:r>
              <a:rPr lang="ru-RU" sz="3200" i="1" dirty="0"/>
              <a:t>применения  эвристических методов на уроках математики.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Эвристические задания позволяют учителю увидеть </a:t>
            </a:r>
            <a:r>
              <a:rPr lang="ru-RU" b="1" dirty="0"/>
              <a:t>личностный результат</a:t>
            </a:r>
            <a:r>
              <a:rPr lang="ru-RU" dirty="0"/>
              <a:t>, индивидуальное приращение каждого ребенка. На мой взгляд, результат обучения не может быть отделен от ребенка, в этом смысле и </a:t>
            </a:r>
            <a:r>
              <a:rPr lang="ru-RU" dirty="0" err="1"/>
              <a:t>метапредметные</a:t>
            </a:r>
            <a:r>
              <a:rPr lang="ru-RU" dirty="0"/>
              <a:t>, и предметные результаты – личностны. В продукте, являющемся итогом выполнения эвристического задания эти результаты, как правило, представлены в тесной взаимосвязи.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9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412776"/>
            <a:ext cx="5832648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Прилагательное "эвристический" произведено от слова эвристика (от эврика - “нашел, открыл”) - наука о процессах и методах открытия </a:t>
            </a:r>
            <a:r>
              <a:rPr lang="ru-RU" sz="32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нового</a:t>
            </a:r>
            <a:endParaRPr lang="ru-RU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133600"/>
            <a:ext cx="7416800" cy="96678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5400" b="1" dirty="0" smtClean="0">
                <a:solidFill>
                  <a:srgbClr val="336600"/>
                </a:solidFill>
              </a:rPr>
              <a:t>Эвристические </a:t>
            </a:r>
            <a:br>
              <a:rPr lang="ru-RU" altLang="ru-RU" sz="5400" b="1" dirty="0" smtClean="0">
                <a:solidFill>
                  <a:srgbClr val="336600"/>
                </a:solidFill>
              </a:rPr>
            </a:br>
            <a:r>
              <a:rPr lang="ru-RU" altLang="ru-RU" sz="5400" b="1" dirty="0" smtClean="0">
                <a:solidFill>
                  <a:srgbClr val="336600"/>
                </a:solidFill>
              </a:rPr>
              <a:t>методы обучения</a:t>
            </a:r>
            <a:r>
              <a:rPr lang="ru-RU" altLang="ru-RU" sz="4000" dirty="0" smtClean="0">
                <a:solidFill>
                  <a:srgbClr val="336600"/>
                </a:solidFill>
              </a:rPr>
              <a:t> </a:t>
            </a:r>
            <a:r>
              <a:rPr lang="ru-RU" altLang="ru-RU" sz="5400" dirty="0" smtClean="0">
                <a:solidFill>
                  <a:srgbClr val="336600"/>
                </a:solidFill>
              </a:rPr>
              <a:t>– </a:t>
            </a:r>
            <a:r>
              <a:rPr lang="ru-RU" altLang="ru-RU" dirty="0" smtClean="0"/>
              <a:t>методы, позволяющие делать акцент на творческой активности.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192889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68407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разработке методики формирования творческих способностей посредством </a:t>
            </a: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эвристического метода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учитель должен учитывать: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а) общий уровень развития ученического коллектива;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б) личностные особенности учащихся;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в) специфические черты и особенности учебного предмета.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Условия формирования творческих способностей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а) положительные мотивы учения;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б) интерес учащихся;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в) творческая активность;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г) положительный микроклимат в коллективе;</a:t>
            </a: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д) сильные эмоции.</a:t>
            </a:r>
            <a:endParaRPr lang="ru-RU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4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501327" y="945479"/>
            <a:ext cx="4010301" cy="14881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Arial" charset="0"/>
              </a:rPr>
              <a:t>Самостоятельность, инициативность</a:t>
            </a:r>
          </a:p>
          <a:p>
            <a:pPr algn="ctr" eaLnBrk="1" hangingPunct="1">
              <a:defRPr/>
            </a:pPr>
            <a:endParaRPr lang="ru-RU" altLang="ru-RU" dirty="0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4800" y="2971800"/>
            <a:ext cx="2386704" cy="133856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творческий подход</a:t>
            </a:r>
          </a:p>
        </p:txBody>
      </p:sp>
      <p:sp>
        <p:nvSpPr>
          <p:cNvPr id="5" name="Овал 4"/>
          <p:cNvSpPr/>
          <p:nvPr/>
        </p:nvSpPr>
        <p:spPr>
          <a:xfrm rot="1341236">
            <a:off x="5482456" y="1505111"/>
            <a:ext cx="3217420" cy="1700217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Arial" charset="0"/>
              </a:rPr>
              <a:t>Положительная внутренняя мотивация</a:t>
            </a:r>
          </a:p>
          <a:p>
            <a:pPr algn="ctr" eaLnBrk="1" hangingPunct="1">
              <a:defRPr/>
            </a:pPr>
            <a:endParaRPr lang="ru-RU" altLang="ru-RU" dirty="0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44841" y="5269958"/>
            <a:ext cx="3613159" cy="151171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Повышение уровня усвоения нового материала</a:t>
            </a:r>
          </a:p>
        </p:txBody>
      </p:sp>
      <p:sp>
        <p:nvSpPr>
          <p:cNvPr id="9" name="Овал 8"/>
          <p:cNvSpPr/>
          <p:nvPr/>
        </p:nvSpPr>
        <p:spPr>
          <a:xfrm>
            <a:off x="5898862" y="3971929"/>
            <a:ext cx="3012598" cy="171451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Коллективное взаимодействие</a:t>
            </a:r>
          </a:p>
        </p:txBody>
      </p:sp>
      <p:sp>
        <p:nvSpPr>
          <p:cNvPr id="10" name="Овал 9"/>
          <p:cNvSpPr/>
          <p:nvPr/>
        </p:nvSpPr>
        <p:spPr>
          <a:xfrm>
            <a:off x="530197" y="4762509"/>
            <a:ext cx="2714644" cy="142876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Рост самооценки</a:t>
            </a:r>
          </a:p>
        </p:txBody>
      </p:sp>
      <p:sp>
        <p:nvSpPr>
          <p:cNvPr id="11" name="Овал 10"/>
          <p:cNvSpPr/>
          <p:nvPr/>
        </p:nvSpPr>
        <p:spPr>
          <a:xfrm>
            <a:off x="2957513" y="2852738"/>
            <a:ext cx="3025775" cy="1584325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Arial" charset="0"/>
              </a:rPr>
              <a:t>Эвристическое обучение</a:t>
            </a:r>
          </a:p>
          <a:p>
            <a:pPr algn="ctr" eaLnBrk="1" hangingPunct="1">
              <a:defRPr/>
            </a:pPr>
            <a:endParaRPr lang="ru-RU" altLang="ru-RU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6540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5400" b="1" dirty="0" smtClean="0">
                <a:solidFill>
                  <a:srgbClr val="C00000"/>
                </a:solidFill>
              </a:rPr>
              <a:t>Преимущества</a:t>
            </a:r>
          </a:p>
        </p:txBody>
      </p:sp>
      <p:cxnSp>
        <p:nvCxnSpPr>
          <p:cNvPr id="16406" name="Прямая со стрелкой 14"/>
          <p:cNvCxnSpPr>
            <a:cxnSpLocks noChangeShapeType="1"/>
            <a:stCxn id="11" idx="0"/>
          </p:cNvCxnSpPr>
          <p:nvPr/>
        </p:nvCxnSpPr>
        <p:spPr bwMode="auto">
          <a:xfrm flipH="1" flipV="1">
            <a:off x="3671888" y="2365375"/>
            <a:ext cx="798512" cy="487363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5648326" y="2776537"/>
            <a:ext cx="500062" cy="50006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614988" y="3971925"/>
            <a:ext cx="938212" cy="17145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2690813" y="3779838"/>
            <a:ext cx="266700" cy="4286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1" idx="3"/>
          </p:cNvCxnSpPr>
          <p:nvPr/>
        </p:nvCxnSpPr>
        <p:spPr>
          <a:xfrm flipH="1">
            <a:off x="2690813" y="4205288"/>
            <a:ext cx="709612" cy="625475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411" name="Прямая со стрелкой 31"/>
          <p:cNvCxnSpPr>
            <a:cxnSpLocks noChangeShapeType="1"/>
          </p:cNvCxnSpPr>
          <p:nvPr/>
        </p:nvCxnSpPr>
        <p:spPr bwMode="auto">
          <a:xfrm>
            <a:off x="4716463" y="4437063"/>
            <a:ext cx="142875" cy="788987"/>
          </a:xfrm>
          <a:prstGeom prst="straightConnector1">
            <a:avLst/>
          </a:prstGeom>
          <a:noFill/>
          <a:ln w="38100" algn="ctr">
            <a:solidFill>
              <a:schemeClr val="accent2">
                <a:lumMod val="50000"/>
              </a:schemeClr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6762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362200" y="990600"/>
            <a:ext cx="3071813" cy="1571625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  <a:p>
            <a:pPr algn="ctr">
              <a:defRPr/>
            </a:pPr>
            <a:r>
              <a:rPr lang="ru-RU" alt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Затрата времени</a:t>
            </a:r>
          </a:p>
          <a:p>
            <a:pPr algn="ctr">
              <a:defRPr/>
            </a:pPr>
            <a:endParaRPr lang="ru-RU" altLang="ru-RU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0" y="4495800"/>
            <a:ext cx="3657600" cy="1828800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Зависит от уровня развития и </a:t>
            </a:r>
            <a:r>
              <a:rPr lang="ru-RU" altLang="ru-RU" dirty="0" err="1" smtClean="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обученности</a:t>
            </a:r>
            <a:r>
              <a:rPr lang="ru-RU" altLang="ru-RU" dirty="0" smtClean="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 учащихся</a:t>
            </a:r>
          </a:p>
        </p:txBody>
      </p:sp>
      <p:sp>
        <p:nvSpPr>
          <p:cNvPr id="5" name="Овал 4"/>
          <p:cNvSpPr/>
          <p:nvPr/>
        </p:nvSpPr>
        <p:spPr>
          <a:xfrm>
            <a:off x="5791200" y="914400"/>
            <a:ext cx="2825750" cy="1525588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mtClean="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Разная активность учащихся при работе</a:t>
            </a:r>
          </a:p>
        </p:txBody>
      </p:sp>
      <p:sp>
        <p:nvSpPr>
          <p:cNvPr id="11" name="Овал 10"/>
          <p:cNvSpPr/>
          <p:nvPr/>
        </p:nvSpPr>
        <p:spPr>
          <a:xfrm>
            <a:off x="3200400" y="3429000"/>
            <a:ext cx="3086100" cy="17145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Эвристическое обучение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5638800" y="2514600"/>
            <a:ext cx="914400" cy="110966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416" name="Прямая со стрелкой 25"/>
          <p:cNvCxnSpPr>
            <a:cxnSpLocks noChangeShapeType="1"/>
          </p:cNvCxnSpPr>
          <p:nvPr/>
        </p:nvCxnSpPr>
        <p:spPr bwMode="auto">
          <a:xfrm flipH="1">
            <a:off x="2514600" y="4343400"/>
            <a:ext cx="762000" cy="212725"/>
          </a:xfrm>
          <a:prstGeom prst="straightConnector1">
            <a:avLst/>
          </a:prstGeom>
          <a:noFill/>
          <a:ln w="34925" algn="ctr">
            <a:solidFill>
              <a:schemeClr val="accent2">
                <a:lumMod val="50000"/>
              </a:schemeClr>
            </a:solidFill>
            <a:round/>
            <a:headEnd/>
            <a:tailEnd type="arrow" w="med" len="med"/>
          </a:ln>
          <a:effectLst>
            <a:outerShdw dist="20000" dir="5400000" rotWithShape="0">
              <a:srgbClr val="000000">
                <a:alpha val="4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84213" y="0"/>
            <a:ext cx="68421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Franklin Gothic Medium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Franklin Gothic Medium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Franklin Gothic Medium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5400">
                <a:solidFill>
                  <a:srgbClr val="C00000"/>
                </a:solidFill>
              </a:rPr>
              <a:t>Недостатки</a:t>
            </a:r>
          </a:p>
        </p:txBody>
      </p:sp>
      <p:sp>
        <p:nvSpPr>
          <p:cNvPr id="2" name="Овал 4"/>
          <p:cNvSpPr/>
          <p:nvPr/>
        </p:nvSpPr>
        <p:spPr>
          <a:xfrm>
            <a:off x="6318250" y="3124200"/>
            <a:ext cx="2825750" cy="1525588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Большой творческий потенциал учителя</a:t>
            </a:r>
          </a:p>
        </p:txBody>
      </p:sp>
      <p:cxnSp>
        <p:nvCxnSpPr>
          <p:cNvPr id="6" name="Прямая со стрелкой 20"/>
          <p:cNvCxnSpPr>
            <a:stCxn id="11" idx="5"/>
          </p:cNvCxnSpPr>
          <p:nvPr/>
        </p:nvCxnSpPr>
        <p:spPr>
          <a:xfrm flipV="1">
            <a:off x="6096000" y="3887788"/>
            <a:ext cx="222250" cy="6985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Овал 2"/>
          <p:cNvSpPr/>
          <p:nvPr/>
        </p:nvSpPr>
        <p:spPr>
          <a:xfrm>
            <a:off x="228600" y="2209800"/>
            <a:ext cx="3071813" cy="1571625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altLang="ru-RU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  <a:p>
            <a:pPr algn="ctr">
              <a:defRPr/>
            </a:pPr>
            <a:r>
              <a:rPr lang="ru-RU" alt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Применим не ко всем темам</a:t>
            </a:r>
          </a:p>
          <a:p>
            <a:pPr algn="ctr">
              <a:defRPr/>
            </a:pPr>
            <a:endParaRPr lang="ru-RU" altLang="ru-RU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4267200" y="2438400"/>
            <a:ext cx="285750" cy="100171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14"/>
          <p:cNvCxnSpPr>
            <a:stCxn id="11" idx="5"/>
          </p:cNvCxnSpPr>
          <p:nvPr/>
        </p:nvCxnSpPr>
        <p:spPr>
          <a:xfrm flipH="1" flipV="1">
            <a:off x="2971800" y="3429000"/>
            <a:ext cx="806450" cy="258763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Овал 4"/>
          <p:cNvSpPr/>
          <p:nvPr/>
        </p:nvSpPr>
        <p:spPr>
          <a:xfrm>
            <a:off x="5486400" y="5029200"/>
            <a:ext cx="2825750" cy="1525588"/>
          </a:xfrm>
          <a:prstGeom prst="ellipse">
            <a:avLst/>
          </a:prstGeom>
          <a:solidFill>
            <a:srgbClr val="B686D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Сложность объективной оценки</a:t>
            </a:r>
          </a:p>
        </p:txBody>
      </p:sp>
      <p:cxnSp>
        <p:nvCxnSpPr>
          <p:cNvPr id="10" name="Прямая со стрелкой 14"/>
          <p:cNvCxnSpPr>
            <a:cxnSpLocks noChangeShapeType="1"/>
            <a:stCxn id="11" idx="5"/>
          </p:cNvCxnSpPr>
          <p:nvPr/>
        </p:nvCxnSpPr>
        <p:spPr bwMode="auto">
          <a:xfrm>
            <a:off x="5834063" y="4892675"/>
            <a:ext cx="66675" cy="360363"/>
          </a:xfrm>
          <a:prstGeom prst="straightConnector1">
            <a:avLst/>
          </a:prstGeom>
          <a:noFill/>
          <a:ln w="38100" algn="ctr">
            <a:solidFill>
              <a:srgbClr val="0000E5"/>
            </a:solidFill>
            <a:round/>
            <a:headEnd/>
            <a:tailEnd type="arrow" w="med" len="med"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020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5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993063" cy="865188"/>
          </a:xfrm>
        </p:spPr>
        <p:txBody>
          <a:bodyPr/>
          <a:lstStyle/>
          <a:p>
            <a:pPr algn="ctr" eaLnBrk="1" hangingPunct="1"/>
            <a:endParaRPr lang="ru-RU" sz="3600" smtClean="0">
              <a:latin typeface="Comic Sans MS" pitchFamily="66" charset="0"/>
            </a:endParaRPr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435975" cy="4022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i="1" dirty="0" smtClean="0">
                <a:latin typeface="Comic Sans MS" pitchFamily="66" charset="0"/>
              </a:rPr>
              <a:t>Математика -</a:t>
            </a:r>
            <a:r>
              <a:rPr lang="ru-RU" dirty="0" smtClean="0"/>
              <a:t> это мощный фактор интеллектуального развития ребёнка, формирования его познавательных и творческих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dirty="0" smtClean="0"/>
              <a:t>      способностей.</a:t>
            </a:r>
          </a:p>
        </p:txBody>
      </p:sp>
      <p:pic>
        <p:nvPicPr>
          <p:cNvPr id="5124" name="Picture 7" descr="развитие математических способностей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860800"/>
            <a:ext cx="1905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255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5" grpId="0"/>
      <p:bldP spid="3174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www.eidos.ru/journal/2012/im0329-08-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684076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03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27280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8588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444</Words>
  <Application>Microsoft Office PowerPoint</Application>
  <PresentationFormat>Экран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Эвристические  методы обучения – методы, позволяющие делать акцент на творческой активности.</vt:lpstr>
      <vt:lpstr>Презентация PowerPoint</vt:lpstr>
      <vt:lpstr>Преимущества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Прием переструктурирования задачи </vt:lpstr>
      <vt:lpstr>Изобразим условия наглядно</vt:lpstr>
      <vt:lpstr>Приемы моделирования</vt:lpstr>
      <vt:lpstr>1. Прием моделирования на полупрямой </vt:lpstr>
      <vt:lpstr>Решение</vt:lpstr>
      <vt:lpstr>Алгоритм</vt:lpstr>
      <vt:lpstr> Результат  применения  эвристических методов на уроках математики.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марина алексеева</cp:lastModifiedBy>
  <cp:revision>26</cp:revision>
  <dcterms:created xsi:type="dcterms:W3CDTF">2014-07-09T08:33:20Z</dcterms:created>
  <dcterms:modified xsi:type="dcterms:W3CDTF">2021-08-12T14:37:25Z</dcterms:modified>
</cp:coreProperties>
</file>